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74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09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45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560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985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88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73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592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753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019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66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193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023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587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62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17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55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7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8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95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89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4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48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7C8A6B-2239-4B60-8208-34BEBC53FFAE}" type="datetimeFigureOut">
              <a:rPr lang="de-DE" smtClean="0"/>
              <a:t>06.05.2017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D6AA3C-9672-4002-9D09-D701903ECDD2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74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Gattungen in der römischen Literatur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610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Rhetorik im </a:t>
            </a:r>
            <a:r>
              <a:rPr lang="de-DE" i="1" dirty="0"/>
              <a:t>„Agricola“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233246"/>
            <a:ext cx="10058400" cy="3635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„Verfall der Rhetorik“ in der Kaiserzeit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Tacitus als einer der bedeutendsten Redner seiner Zeit</a:t>
            </a:r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i="1" dirty="0" err="1">
                <a:sym typeface="Wingdings" panose="05000000000000000000" pitchFamily="2" charset="2"/>
              </a:rPr>
              <a:t>Dialogus</a:t>
            </a:r>
            <a:r>
              <a:rPr lang="de-DE" i="1" dirty="0">
                <a:sym typeface="Wingdings" panose="05000000000000000000" pitchFamily="2" charset="2"/>
              </a:rPr>
              <a:t> de </a:t>
            </a:r>
            <a:r>
              <a:rPr lang="de-DE" i="1" dirty="0" err="1">
                <a:sym typeface="Wingdings" panose="05000000000000000000" pitchFamily="2" charset="2"/>
              </a:rPr>
              <a:t>oratoribus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Tacitus als Anhänger und Bewunderer </a:t>
            </a:r>
            <a:r>
              <a:rPr lang="de-DE" dirty="0" err="1"/>
              <a:t>Ciceros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überzeugende Darlegung der Ansichten Tacitus´</a:t>
            </a:r>
          </a:p>
        </p:txBody>
      </p:sp>
    </p:spTree>
    <p:extLst>
      <p:ext uri="{BB962C8B-B14F-4D97-AF65-F5344CB8AC3E}">
        <p14:creationId xmlns:p14="http://schemas.microsoft.com/office/powerpoint/2010/main" val="932698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Gattungen im </a:t>
            </a:r>
            <a:r>
              <a:rPr lang="de-DE" i="1" dirty="0"/>
              <a:t>„Agricola“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319" y="2005982"/>
            <a:ext cx="2794000" cy="3949700"/>
          </a:xfrm>
        </p:spPr>
      </p:pic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17920" y="2145323"/>
            <a:ext cx="4937760" cy="37237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Vermischung verschiedener Gattungen</a:t>
            </a:r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>
                <a:sym typeface="Wingdings" panose="05000000000000000000" pitchFamily="2" charset="2"/>
              </a:rPr>
              <a:t> teilweise nüchtern berichtend, aber auch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     sprachlich-stilistisch ausschweifend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 positive Darstellung Agricolas im Vordergrund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22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6384"/>
            <a:ext cx="10058400" cy="40227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/>
              <a:t>Internetquellen: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 https://de.wikipedia.org/wiki/Biografie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 https://de.wikipedia.org/wiki/Geschichtsschreibung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 https://de.wikipedia.org/wiki/Enkomion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 https://de.wikipedia.org/wiki/Laudatio_funebris</a:t>
            </a:r>
          </a:p>
          <a:p>
            <a:pPr marL="0" indent="0">
              <a:buNone/>
            </a:pPr>
            <a:r>
              <a:rPr lang="de-DE" dirty="0"/>
              <a:t>Literaturquellen: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 http://www.beck-shop.de/fachbuch/leseprobe/9783476019141_Excerpt_001.pdf</a:t>
            </a:r>
          </a:p>
          <a:p>
            <a:pPr marL="0" indent="0">
              <a:buNone/>
            </a:pPr>
            <a:r>
              <a:rPr lang="de-DE" dirty="0"/>
              <a:t>    (Auszug aus Sonnabend, Holger: Geschichte der antiken Biographie, 2002)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 Horstmann, Henning: Tacitus-Agricola, Göttingen, 2017</a:t>
            </a:r>
          </a:p>
          <a:p>
            <a:pPr marL="0" indent="0">
              <a:buNone/>
            </a:pPr>
            <a:r>
              <a:rPr lang="de-DE" dirty="0"/>
              <a:t>Bildquellen: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 https://de.wikipedia.org/wiki/Agricola_(Tacitus)#/media/File:Codex_Aesinas_Agricola_Incipit.jpg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 https://de.wikipedia.org/wiki/Laudatio_Turiae#/media/File:Laudatio_Turiae_col2_Terme.jpg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37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57400"/>
            <a:ext cx="10058400" cy="38116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Biographie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Unterschied zwischen Biographie und Historiographie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Historiographie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Lobgedicht (Enkomion)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i="1" dirty="0"/>
              <a:t>Laudatio </a:t>
            </a:r>
            <a:r>
              <a:rPr lang="de-DE" i="1" dirty="0" err="1"/>
              <a:t>funebris</a:t>
            </a:r>
            <a:r>
              <a:rPr lang="de-DE" i="1" dirty="0"/>
              <a:t> </a:t>
            </a:r>
            <a:r>
              <a:rPr lang="de-DE" dirty="0"/>
              <a:t>(Leichenrede)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i="1" dirty="0" err="1"/>
              <a:t>Consolatio</a:t>
            </a:r>
            <a:r>
              <a:rPr lang="de-DE" i="1" dirty="0"/>
              <a:t> </a:t>
            </a:r>
            <a:r>
              <a:rPr lang="de-DE" dirty="0"/>
              <a:t>(Trostschrift)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Rhetorik im </a:t>
            </a:r>
            <a:r>
              <a:rPr lang="de-DE" i="1" dirty="0"/>
              <a:t>„Agricola“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Gattungen im </a:t>
            </a:r>
            <a:r>
              <a:rPr lang="de-DE" i="1" dirty="0"/>
              <a:t>„Agricola“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71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Biographie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10154"/>
            <a:ext cx="10058400" cy="37589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Darstellung des Lebens einer Person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meist chronologisch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Sinnhaftigkeit des Lebens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berichtender Charakter, nüchterner Stil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historische Authentizität eher unwichtig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>
                <a:sym typeface="Wingdings" panose="05000000000000000000" pitchFamily="2" charset="2"/>
              </a:rPr>
              <a:t> Beschreibung eines individuellen Lebens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637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Biographie - Historiographie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925514"/>
            <a:ext cx="10058400" cy="3943579"/>
          </a:xfrm>
        </p:spPr>
        <p:txBody>
          <a:bodyPr>
            <a:normAutofit/>
          </a:bodyPr>
          <a:lstStyle/>
          <a:p>
            <a:r>
              <a:rPr lang="de-DE" i="1" dirty="0"/>
              <a:t>„Herodot, Thukydides, </a:t>
            </a:r>
            <a:r>
              <a:rPr lang="de-DE" i="1" dirty="0" err="1"/>
              <a:t>Polybios</a:t>
            </a:r>
            <a:r>
              <a:rPr lang="de-DE" i="1" dirty="0"/>
              <a:t>, Sallust, Tacitus sind […] formidable Historiker gewesen. Sie </a:t>
            </a:r>
          </a:p>
          <a:p>
            <a:r>
              <a:rPr lang="de-DE" i="1" dirty="0"/>
              <a:t>haben wichtige, allgemein geschätzte Werke geschrieben. Dementsprechend haben sie in </a:t>
            </a:r>
          </a:p>
          <a:p>
            <a:r>
              <a:rPr lang="de-DE" i="1" dirty="0"/>
              <a:t>modernen Literaturgeschichten und Handbüchern zur Antike ausführlichste Behandlung </a:t>
            </a:r>
          </a:p>
          <a:p>
            <a:r>
              <a:rPr lang="de-DE" i="1" dirty="0"/>
              <a:t>gefunden. Mit der Biographie verhält es sich anders. Sie fristet in eben jenen </a:t>
            </a:r>
          </a:p>
          <a:p>
            <a:r>
              <a:rPr lang="de-DE" i="1" dirty="0"/>
              <a:t>Literaturgeschichten und Handbüchern ein eher kümmerliches Dasein. Was dort über die </a:t>
            </a:r>
          </a:p>
          <a:p>
            <a:r>
              <a:rPr lang="de-DE" i="1" dirty="0"/>
              <a:t>antiken Biographen gesagt wird, ist in der Regel nicht besonders schmeichelhaft.“</a:t>
            </a:r>
          </a:p>
          <a:p>
            <a:endParaRPr lang="de-DE" dirty="0"/>
          </a:p>
          <a:p>
            <a:r>
              <a:rPr lang="de-DE" sz="1400" dirty="0"/>
              <a:t>Auszug aus:</a:t>
            </a:r>
          </a:p>
          <a:p>
            <a:r>
              <a:rPr lang="de-DE" sz="1400" dirty="0"/>
              <a:t>Sonnabend, Holger: Geschichte der antiken Biographie, 2002</a:t>
            </a:r>
          </a:p>
        </p:txBody>
      </p:sp>
    </p:spTree>
    <p:extLst>
      <p:ext uri="{BB962C8B-B14F-4D97-AF65-F5344CB8AC3E}">
        <p14:creationId xmlns:p14="http://schemas.microsoft.com/office/powerpoint/2010/main" val="349337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Historiographie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233246"/>
            <a:ext cx="10058400" cy="3635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Darstellung von historischen Ereignissen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meist chronologisch, jedoch keine Voraussetzung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starker Kontrast zwischen Antike und Moderne: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>
                <a:sym typeface="Wingdings" panose="05000000000000000000" pitchFamily="2" charset="2"/>
              </a:rPr>
              <a:t> Antike: „Literarisches Kunstwerk“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 Moderne: nüchterne Darstellung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59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Lobgedicht (Enkomion)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242038"/>
            <a:ext cx="10058400" cy="3627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Aufzeigen der Tugenden eines Menschen</a:t>
            </a:r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>
                <a:sym typeface="Wingdings" panose="05000000000000000000" pitchFamily="2" charset="2"/>
              </a:rPr>
              <a:t> Darstellung des guten Lebens einer Persönlichkeit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 nicht nur auf Persönlichkeiten bezogen, auch andere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Lebewesen oder Gegenstände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32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Laudatio </a:t>
            </a:r>
            <a:r>
              <a:rPr lang="de-DE" i="1" dirty="0" err="1"/>
              <a:t>funebris</a:t>
            </a:r>
            <a:r>
              <a:rPr lang="de-DE" i="1" dirty="0"/>
              <a:t> </a:t>
            </a:r>
            <a:r>
              <a:rPr lang="de-DE" dirty="0"/>
              <a:t>(Leichenrede)</a:t>
            </a:r>
            <a:endParaRPr lang="de-DE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80492"/>
            <a:ext cx="10058400" cy="4009293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3600" dirty="0"/>
              <a:t> meist auf dem Forum gehaltene Rede auf einen adligen Römer</a:t>
            </a:r>
          </a:p>
          <a:p>
            <a:pPr marL="0" indent="0">
              <a:buNone/>
            </a:pPr>
            <a:r>
              <a:rPr lang="de-DE" sz="3600" dirty="0"/>
              <a:t>   </a:t>
            </a:r>
            <a:r>
              <a:rPr lang="de-DE" sz="3600" dirty="0">
                <a:sym typeface="Wingdings" panose="05000000000000000000" pitchFamily="2" charset="2"/>
              </a:rPr>
              <a:t> schriftlich festgehalten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600" dirty="0">
                <a:sym typeface="Wingdings" panose="05000000000000000000" pitchFamily="2" charset="2"/>
              </a:rPr>
              <a:t> Aufzeigen der Tugenden und Erfolge des Verstorbenen  </a:t>
            </a:r>
            <a:r>
              <a:rPr lang="de-DE" sz="3600" i="1" dirty="0" err="1">
                <a:sym typeface="Wingdings" panose="05000000000000000000" pitchFamily="2" charset="2"/>
              </a:rPr>
              <a:t>laudare</a:t>
            </a:r>
            <a:endParaRPr lang="de-DE" sz="3600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3600" dirty="0">
                <a:sym typeface="Wingdings" panose="05000000000000000000" pitchFamily="2" charset="2"/>
              </a:rPr>
              <a:t>    häufig idealisiert und übertrieben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600" dirty="0">
                <a:sym typeface="Wingdings" panose="05000000000000000000" pitchFamily="2" charset="2"/>
              </a:rPr>
              <a:t> Ruhm für die Familie des Verstorbenen</a:t>
            </a:r>
          </a:p>
          <a:p>
            <a:pPr marL="0" indent="0">
              <a:buNone/>
            </a:pPr>
            <a:r>
              <a:rPr lang="de-DE" sz="3600" dirty="0">
                <a:sym typeface="Wingdings" panose="05000000000000000000" pitchFamily="2" charset="2"/>
              </a:rPr>
              <a:t>    Vorbildfunktion für alle Römer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90304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Laudatio </a:t>
            </a:r>
            <a:r>
              <a:rPr lang="de-DE" i="1" dirty="0" err="1"/>
              <a:t>funebris</a:t>
            </a:r>
            <a:r>
              <a:rPr lang="de-DE" i="1" dirty="0"/>
              <a:t> </a:t>
            </a:r>
            <a:r>
              <a:rPr lang="de-DE" dirty="0"/>
              <a:t>(Leichenrede)</a:t>
            </a:r>
            <a:endParaRPr lang="de-DE" i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i="1" dirty="0"/>
              <a:t>Laudatio </a:t>
            </a:r>
            <a:r>
              <a:rPr lang="de-DE" i="1" dirty="0" err="1"/>
              <a:t>Turiae</a:t>
            </a:r>
            <a:endParaRPr lang="de-DE" i="1" dirty="0"/>
          </a:p>
        </p:txBody>
      </p:sp>
      <p:pic>
        <p:nvPicPr>
          <p:cNvPr id="5" name="Inhaltsplatzhalt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36" y="2114550"/>
            <a:ext cx="5235768" cy="34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07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err="1"/>
              <a:t>Consolatio</a:t>
            </a:r>
            <a:r>
              <a:rPr lang="de-DE" i="1" dirty="0"/>
              <a:t> </a:t>
            </a:r>
            <a:r>
              <a:rPr lang="de-DE" dirty="0"/>
              <a:t>(Trostschrift)</a:t>
            </a:r>
            <a:endParaRPr lang="de-DE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89284"/>
            <a:ext cx="10058400" cy="36798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Bewältigung und Linderung der Trauer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Adressat: Autor selbst oder jemand anderes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Herausstellung der Taten des Verstorbenen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 durchzogen mit Philosophie (insbesondere der Stoa)</a:t>
            </a:r>
          </a:p>
        </p:txBody>
      </p:sp>
    </p:spTree>
    <p:extLst>
      <p:ext uri="{BB962C8B-B14F-4D97-AF65-F5344CB8AC3E}">
        <p14:creationId xmlns:p14="http://schemas.microsoft.com/office/powerpoint/2010/main" val="403850682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0</TotalTime>
  <Words>550</Words>
  <Application>Microsoft Office PowerPoint</Application>
  <PresentationFormat>Breitbild</PresentationFormat>
  <Paragraphs>88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Wingdings</vt:lpstr>
      <vt:lpstr>Wingdings 2</vt:lpstr>
      <vt:lpstr>HDOfficeLightV0</vt:lpstr>
      <vt:lpstr>Rückblick</vt:lpstr>
      <vt:lpstr>Gattungen in der römischen Literatur</vt:lpstr>
      <vt:lpstr>Gliederung</vt:lpstr>
      <vt:lpstr>Biographie</vt:lpstr>
      <vt:lpstr>Biographie - Historiographie</vt:lpstr>
      <vt:lpstr>Historiographie</vt:lpstr>
      <vt:lpstr>Lobgedicht (Enkomion)</vt:lpstr>
      <vt:lpstr>Laudatio funebris (Leichenrede)</vt:lpstr>
      <vt:lpstr>Laudatio funebris (Leichenrede)</vt:lpstr>
      <vt:lpstr>Consolatio (Trostschrift)</vt:lpstr>
      <vt:lpstr>Rhetorik im „Agricola“</vt:lpstr>
      <vt:lpstr>Gattungen im „Agricola“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Gattungen in der Literatur</dc:title>
  <dc:creator>Brendan Bröer</dc:creator>
  <cp:lastModifiedBy>Brendan Bröer</cp:lastModifiedBy>
  <cp:revision>37</cp:revision>
  <dcterms:created xsi:type="dcterms:W3CDTF">2017-04-19T11:58:42Z</dcterms:created>
  <dcterms:modified xsi:type="dcterms:W3CDTF">2017-05-06T11:05:30Z</dcterms:modified>
</cp:coreProperties>
</file>